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embeddedFontLst>
    <p:embeddedFont>
      <p:font typeface="Host Grotesk Medium" panose="020B0604020202020204" charset="0"/>
      <p:regular r:id="rId28"/>
    </p:embeddedFont>
    <p:embeddedFont>
      <p:font typeface="Roboto" panose="02000000000000000000" pitchFamily="2" charset="0"/>
      <p:regular r:id="rId29"/>
      <p:bold r:id="rId30"/>
      <p:italic r:id="rId31"/>
    </p:embeddedFont>
    <p:embeddedFont>
      <p:font typeface="Roboto Bold" panose="020B0604020202020204" charset="0"/>
      <p:regular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7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10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7E0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5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1976041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CEH Certification: Cost, Requirements &amp; How to Register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031456"/>
            <a:ext cx="6296860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complete 25-slide guide — including Dr. Robert Steven Owor's </a:t>
            </a:r>
            <a:r>
              <a:rPr lang="en-US" sz="1450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$499.95 training program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through Securetsys Consultants — to help you earn your Certified Ethical Hacker credential.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85784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What You're Really Buying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731963"/>
            <a:ext cx="6296860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CEH credential is awarded by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EC-Council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upon passing a rigorous proctored exam. You're not just buying a certificate — you're earning globally recognized proof of your ability to think and act like a hacker, lawfully and ethically.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3078460"/>
            <a:ext cx="3053877" cy="1366341"/>
          </a:xfrm>
          <a:prstGeom prst="roundRect">
            <a:avLst>
              <a:gd name="adj" fmla="val 581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56832" y="32738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Credential Authority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682504"/>
            <a:ext cx="2663163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— globally recognized cybersecurity body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3078460"/>
            <a:ext cx="3053976" cy="1366341"/>
          </a:xfrm>
          <a:prstGeom prst="roundRect">
            <a:avLst>
              <a:gd name="adj" fmla="val 581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099715" y="32738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Core Outcome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9715" y="3682504"/>
            <a:ext cx="2663262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ANSI-accredited ethical hacking certification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633813"/>
            <a:ext cx="6296860" cy="1366341"/>
          </a:xfrm>
          <a:prstGeom prst="roundRect">
            <a:avLst>
              <a:gd name="adj" fmla="val 581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56832" y="482917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Career Value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6832" y="5237857"/>
            <a:ext cx="590614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Recognized by employers, governments, and defense agencies worldwide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770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CEH Exam: Format &amp; Structure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24447"/>
            <a:ext cx="6903269" cy="38831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2419251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Key Exam Details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32251" y="2903538"/>
            <a:ext cx="3504219" cy="2532063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Duration: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4 hours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Questions: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125 multiple-choice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Delivery: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Proctored — VUE test centers or authorized EC-Council proctoring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Accreditation: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ANSI-accredited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Passing Score: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Approximately 70% (varies by exam version)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461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First Cost Step: Eligibility Path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03288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you can purchase an exam voucher, you must establish eligibility through one of two recognized pathways.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99382"/>
            <a:ext cx="10868745" cy="34279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83287" y="3489620"/>
            <a:ext cx="1903657" cy="29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Official Training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1283287" y="3867160"/>
            <a:ext cx="1903657" cy="470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EC‑Council fast‑track instructor-led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3885507" y="3342653"/>
            <a:ext cx="1903657" cy="587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Training Outcome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3885507" y="4014126"/>
            <a:ext cx="1903657" cy="470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Immediate eligibility after course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6414573" y="3489620"/>
            <a:ext cx="1903657" cy="293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Work Experience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414573" y="3867160"/>
            <a:ext cx="1903657" cy="470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Professional experience of 2+ years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985441" y="3342653"/>
            <a:ext cx="1903657" cy="5878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Experience Outcome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985441" y="4014126"/>
            <a:ext cx="1903657" cy="470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Application review and approval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1475" y="5839916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Choosing the right path determines your upfront costs and timeline before you ever sit for the exam.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75000" y="100000"/>
                </a:lnTo>
                <a:lnTo>
                  <a:pt x="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5233360" y="807839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Option A (Fast Track): Official EC-Council Training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2272605"/>
            <a:ext cx="6296860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Candidates who complete an approved EC-Council training program — whether Instructor-Led Training (ILT), Online Live, or Academic Learning — are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automatically eligible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 purchase the exam voucher and schedule their test. No additional application fee required.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619103"/>
            <a:ext cx="3053877" cy="1120973"/>
          </a:xfrm>
          <a:prstGeom prst="roundRect">
            <a:avLst>
              <a:gd name="adj" fmla="val 7082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447767" y="3833515"/>
            <a:ext cx="26250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ILT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447767" y="4242197"/>
            <a:ext cx="2625064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In-person instructor-led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476244" y="3619103"/>
            <a:ext cx="3053976" cy="1120973"/>
          </a:xfrm>
          <a:prstGeom prst="roundRect">
            <a:avLst>
              <a:gd name="adj" fmla="val 7082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690651" y="3833515"/>
            <a:ext cx="2625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Online Live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690651" y="4242197"/>
            <a:ext cx="2625163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Virtual, real-time instruction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5233360" y="4929088"/>
            <a:ext cx="6296860" cy="1120973"/>
          </a:xfrm>
          <a:prstGeom prst="roundRect">
            <a:avLst>
              <a:gd name="adj" fmla="val 7082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447767" y="5143500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Academic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5447767" y="5552182"/>
            <a:ext cx="5868047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University/college program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Option B: Minimum Work Experience Route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3331567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Who This Path Is For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221058" y="3534073"/>
            <a:ext cx="5315512" cy="377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5000"/>
              </a:lnSpc>
              <a:spcAft>
                <a:spcPts val="350"/>
              </a:spcAft>
              <a:buNone/>
            </a:pP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you have not completed official EC-Council training, you may still qualify — but you must demonstrate a minimum of </a:t>
            </a:r>
            <a:r>
              <a:rPr lang="en-US" sz="7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 years of documented information security work experience</a:t>
            </a: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7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path requires patience: approval is not instant and documentation must be thorough and verifiable.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0485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Non-Refundable $100 Eligibility Application Fee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6798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$100</a:t>
            </a:r>
            <a:endParaRPr lang="en-US" sz="4900" dirty="0"/>
          </a:p>
        </p:txBody>
      </p:sp>
      <p:sp>
        <p:nvSpPr>
          <p:cNvPr id="4" name="Text 2"/>
          <p:cNvSpPr/>
          <p:nvPr/>
        </p:nvSpPr>
        <p:spPr>
          <a:xfrm>
            <a:off x="661475" y="342790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Application Fee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3836591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Non-refundable fee paid to EC-Council under the experience eligibility pathway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4363135" y="256798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2+</a:t>
            </a:r>
            <a:endParaRPr lang="en-US" sz="4900" dirty="0"/>
          </a:p>
        </p:txBody>
      </p:sp>
      <p:sp>
        <p:nvSpPr>
          <p:cNvPr id="7" name="Text 5"/>
          <p:cNvSpPr/>
          <p:nvPr/>
        </p:nvSpPr>
        <p:spPr>
          <a:xfrm>
            <a:off x="4363135" y="342790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Years Required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363135" y="3836591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Minimum InfoSec work experience required to qualify via experience route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064794" y="2567980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0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8064794" y="342790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Refunds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064794" y="3836591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This fee is strictly non-refundable regardless of application outcome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616152"/>
            <a:ext cx="10868745" cy="736997"/>
          </a:xfrm>
          <a:prstGeom prst="roundRect">
            <a:avLst>
              <a:gd name="adj" fmla="val 10772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4877495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852392"/>
            <a:ext cx="10675075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Budget this $100 separately — it is paid upfront and does not apply toward your exam voucher cost.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0456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Forms You Must Agree To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73238"/>
            <a:ext cx="10868745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scheduling or sitting for the CEH exam, all candidates — regardless of eligibility pathway — must formally agree to EC-Council's legal and ethical terms.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352800"/>
            <a:ext cx="5339820" cy="140444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3567212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Non-Disclosure Agreement (NDA)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977479" y="3975894"/>
            <a:ext cx="4809409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Prohibits sharing exam content or questions in any form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3352800"/>
            <a:ext cx="5339919" cy="140444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06305" y="3567212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Candidate Agreement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506305" y="3975894"/>
            <a:ext cx="4809509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Commits you to ethical conduct, honest representation, and compliance with EC-Council's Code of Ethics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661475" y="4969867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Failure to comply with these agreements after certification can result in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revocation of your credential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575370"/>
            <a:ext cx="6296860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Your Documents: Experience Pathway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661475" y="2012950"/>
            <a:ext cx="6296860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requires specific documentation to validate your experience claim. Incomplete submissions delay approval.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2772569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31174" y="2807395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263222" y="2836466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Completed Eligibility Form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263222" y="3237012"/>
            <a:ext cx="5695113" cy="2768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Official EC-Council application detailing your InfoSec experience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61475" y="3880148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31174" y="3914973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263222" y="3944045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Supervisor Verification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63222" y="4344591"/>
            <a:ext cx="5695113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employer or supervisor must confirm your role and experience duration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61475" y="5264547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31174" y="5299373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263222" y="5328444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Supporting Evidence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263222" y="5728990"/>
            <a:ext cx="5695113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Job descriptions, letters, or documentation substantiating your security work history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770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Where to Send Your Experience Paperwork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24447"/>
            <a:ext cx="6903269" cy="38831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1975048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Submission Address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32251" y="2459335"/>
            <a:ext cx="3504219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your eligibility application and all supporting documents are complete, submit them directly to EC-Council: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315712" y="3692426"/>
            <a:ext cx="3830343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📧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cehapp@eccouncil.org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032251" y="3522365"/>
            <a:ext cx="25399" cy="623590"/>
          </a:xfrm>
          <a:prstGeom prst="roundRect">
            <a:avLst>
              <a:gd name="adj" fmla="val 50001"/>
            </a:avLst>
          </a:prstGeom>
          <a:solidFill>
            <a:srgbClr val="95CC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032251" y="4358580"/>
            <a:ext cx="3504219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Ensure all documents are properly completed and attachments are clearly labeled before sending. Incomplete submissions will delay the review process.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6049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Wait for Approval, Then Get Your Eligibility Code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060" y="1629172"/>
            <a:ext cx="6383575" cy="37887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124" y="4539113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Receive Code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07" y="4386270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EC-Council Reviews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884" y="4386270"/>
            <a:ext cx="1586812" cy="611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Submit Application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61475" y="5630565"/>
            <a:ext cx="10868745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your eligibility is confirmed, EC-Council issues a unique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eligibility code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This code is your key to purchasing the exam voucher and scheduling your test date at an authorized center.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998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Voucher + Scheduling: Order of Operations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68662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purchase and scheduling process follows a strict sequence — you cannot skip steps.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964755"/>
            <a:ext cx="3622882" cy="75604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0482" y="3909814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Receive Code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0482" y="4318496"/>
            <a:ext cx="3244868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emails your eligibility code after approval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964755"/>
            <a:ext cx="3622882" cy="75604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73364" y="3909814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Buy Voucher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473364" y="4318496"/>
            <a:ext cx="3244868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the eligibility code to purchase your exam voucher through EC-Council or an authorized reseller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964755"/>
            <a:ext cx="3622882" cy="75604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96246" y="3909814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Schedule Exam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96246" y="4318496"/>
            <a:ext cx="3244868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Book your seat at a Pearson VUE test center or authorized proctored location using your voucher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6306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Exam Voucher Cost: Budget Reality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26196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$950</a:t>
            </a:r>
            <a:endParaRPr lang="en-US" sz="4900" dirty="0"/>
          </a:p>
        </p:txBody>
      </p:sp>
      <p:sp>
        <p:nvSpPr>
          <p:cNvPr id="4" name="Text 2"/>
          <p:cNvSpPr/>
          <p:nvPr/>
        </p:nvSpPr>
        <p:spPr>
          <a:xfrm>
            <a:off x="661475" y="3286125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Entry-Level Voucher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661475" y="3694807"/>
            <a:ext cx="3465426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Approximate minimum voucher cost depending on region and purchase channel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4363135" y="2426196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$1,199</a:t>
            </a:r>
            <a:endParaRPr lang="en-US" sz="4900" dirty="0"/>
          </a:p>
        </p:txBody>
      </p:sp>
      <p:sp>
        <p:nvSpPr>
          <p:cNvPr id="7" name="Text 5"/>
          <p:cNvSpPr/>
          <p:nvPr/>
        </p:nvSpPr>
        <p:spPr>
          <a:xfrm>
            <a:off x="4363135" y="3286125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Standard Self-Study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363135" y="3694807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Typical exam voucher cost for candidates on the experience pathway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064794" y="2426196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$3,499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8064794" y="3286125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Full Training Bundle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064794" y="3694807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official training packages with bundled voucher at the high end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757837"/>
            <a:ext cx="10868745" cy="736997"/>
          </a:xfrm>
          <a:prstGeom prst="roundRect">
            <a:avLst>
              <a:gd name="adj" fmla="val 10772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019179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994077"/>
            <a:ext cx="10675075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Prices vary by region, delivery method, and whether training is bundled. Always verify current pricing at eccouncil.org.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6500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Exam Domain Coverage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933674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CEH exam tests across multiple ethical hacking knowledge domains. All study materials should align to these areas.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29768"/>
            <a:ext cx="472468" cy="472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313848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Background &amp; Assessment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61475" y="3547170"/>
            <a:ext cx="5316206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Footprinting, reconnaissance, and vulnerability assessment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429768"/>
            <a:ext cx="472468" cy="472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13915" y="313848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Security Controls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6213915" y="3547170"/>
            <a:ext cx="5316305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Firewalls, IDS/IPS, encryption, and network defense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08661"/>
            <a:ext cx="472468" cy="472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475" y="4917380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Tools &amp; Systems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661475" y="5326063"/>
            <a:ext cx="5316206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Hacking tools, malware, session hijacking, and system attacks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4208661"/>
            <a:ext cx="472468" cy="472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13915" y="4917380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Policy, Regulation &amp; Ethics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6213915" y="5326063"/>
            <a:ext cx="5316305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Legal frameworks, cyber laws, and ethical hacker conduct standards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770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"Sufficient to Pass" Study Materials Question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24447"/>
            <a:ext cx="6903269" cy="38831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2225576"/>
            <a:ext cx="35042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Align to the Official Blueprint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32251" y="2709863"/>
            <a:ext cx="3504219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publishes an official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CEH Exam Blueprint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and competency expectations. Every study material you use should map directly to those published domains.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032251" y="4297263"/>
            <a:ext cx="3504219" cy="1332111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Official EC-Council courseware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CEH Exam Cram (Matt Walker)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Boson CEH practice exams</a:t>
            </a:r>
            <a:endParaRPr lang="en-US" sz="1450" dirty="0"/>
          </a:p>
          <a:p>
            <a:pPr marL="294640" indent="-294640" algn="l">
              <a:lnSpc>
                <a:spcPct val="125000"/>
              </a:lnSpc>
              <a:buSzPct val="100000"/>
              <a:buChar char="•"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Hands-on lab environments (iLabs)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3038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Study Plan Reality: How Long Candidates Prepare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799060"/>
            <a:ext cx="3496877" cy="2228552"/>
          </a:xfrm>
          <a:prstGeom prst="roundRect">
            <a:avLst>
              <a:gd name="adj" fmla="val 356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56832" y="2994422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Experienced Candidate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6832" y="3403104"/>
            <a:ext cx="3106164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10–14 weeks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Already working in InfoSec; needs focused domain review and exam practice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799060"/>
            <a:ext cx="3496877" cy="2228552"/>
          </a:xfrm>
          <a:prstGeom prst="roundRect">
            <a:avLst>
              <a:gd name="adj" fmla="val 356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42716" y="2994422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📚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Beginner Candidate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42716" y="3403104"/>
            <a:ext cx="3106164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16–20 weeks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Needs foundational networking and security knowledge before tackling advanced domains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799060"/>
            <a:ext cx="3496877" cy="2228552"/>
          </a:xfrm>
          <a:prstGeom prst="roundRect">
            <a:avLst>
              <a:gd name="adj" fmla="val 356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228600" y="2994422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🏆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Recommended Approach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8600" y="3698379"/>
            <a:ext cx="3106164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Weekly milestones</a:t>
            </a:r>
            <a:endParaRPr lang="en-US" sz="14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Cover 2–3 domains per week, followed by timed practice exams every 3rd week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11114"/>
            <a:ext cx="1713465" cy="287139"/>
          </a:xfrm>
          <a:prstGeom prst="roundRect">
            <a:avLst>
              <a:gd name="adj" fmla="val 22118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4879" y="1667768"/>
            <a:ext cx="209624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CHAPTER 1 WRAP-UP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97385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Requirements &amp; Compliance You Can't Skip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847975"/>
            <a:ext cx="11478330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Before paying a single dollar toward your exam, confirm these non-negotiables are in place.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334406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2365" y="337949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275723" y="3408958"/>
            <a:ext cx="28511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Agree to EC-Council Terms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275723" y="4112915"/>
            <a:ext cx="2851178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 the NDA and Candidate Agreement — required before scheduling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63135" y="334406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34025" y="337949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977383" y="3408958"/>
            <a:ext cx="28511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Select Your Eligibility Route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4977383" y="4112915"/>
            <a:ext cx="2851178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Training pathway or experience pathway — choose based on your background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064794" y="334406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135684" y="337949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679042" y="3408958"/>
            <a:ext cx="28511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Prepare Your Documentation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8679042" y="4112915"/>
            <a:ext cx="2851178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Experience candidates must have supervisor verification and complete the eligibility form before approval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31019"/>
            <a:ext cx="1665246" cy="278110"/>
          </a:xfrm>
          <a:prstGeom prst="roundRect">
            <a:avLst>
              <a:gd name="adj" fmla="val 22123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1307" y="585887"/>
            <a:ext cx="2055166" cy="16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REGISTRATION GUIDE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880070"/>
            <a:ext cx="10868745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How to Register Step-by-Step (After Eligibility)</a:t>
            </a:r>
            <a:endParaRPr lang="en-US" sz="3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30" y="1718270"/>
            <a:ext cx="8452035" cy="386834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341606" y="4668002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Sit for Exam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341783" y="4515158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Schedule Exam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4352827" y="4668002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Buy Voucher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2320397" y="4668002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Receive Code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661475" y="5786140"/>
            <a:ext cx="10868745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Once your eligibility is confirmed, the registration process is straightforward. Keep your eligibility code secure — it is tied to your identity and required for every subsequent step.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Payment Flow: What You Actually Pay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1132"/>
            <a:ext cx="5315512" cy="53156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21058" y="3331567"/>
            <a:ext cx="531551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Know What You Owe — and When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221058" y="3534073"/>
            <a:ext cx="5315512" cy="377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spcAft>
                <a:spcPts val="350"/>
              </a:spcAft>
              <a:buNone/>
            </a:pPr>
            <a:r>
              <a:rPr lang="en-US" sz="7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Experience Pathway:</a:t>
            </a: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Pay $100 upfront for the eligibility application, then pay the exam voucher separately after approval.</a:t>
            </a:r>
            <a:endParaRPr lang="en-US" sz="75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7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Training Pathway:</a:t>
            </a:r>
            <a:r>
              <a:rPr lang="en-US" sz="7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Some providers — including Securetsys Consultants ($499.95) — bundle preparation cost. The exam voucher is still paid separately to EC-Council or VUE.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149294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Retakes: If You Don't Pass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367062"/>
            <a:ext cx="3053877" cy="1404441"/>
          </a:xfrm>
          <a:prstGeom prst="roundRect">
            <a:avLst>
              <a:gd name="adj" fmla="val 5653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75881" y="2581473"/>
            <a:ext cx="26250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⏱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14-Day Wait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2990155"/>
            <a:ext cx="2625064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Mandatory waiting period between exam attempts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367062"/>
            <a:ext cx="3053976" cy="1404441"/>
          </a:xfrm>
          <a:prstGeom prst="roundRect">
            <a:avLst>
              <a:gd name="adj" fmla="val 5653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118765" y="2581473"/>
            <a:ext cx="2625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💳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Additional Voucher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118765" y="2990155"/>
            <a:ext cx="2625163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Each retake requires a new exam voucher purchase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3960515"/>
            <a:ext cx="6296860" cy="1404441"/>
          </a:xfrm>
          <a:prstGeom prst="roundRect">
            <a:avLst>
              <a:gd name="adj" fmla="val 5653"/>
            </a:avLst>
          </a:prstGeom>
          <a:solidFill>
            <a:srgbClr val="FAF9F5"/>
          </a:solidFill>
          <a:ln w="25399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75881" y="4174927"/>
            <a:ext cx="58680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📋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No Cap on Attempts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75881" y="4583609"/>
            <a:ext cx="5868047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EC-Council does not permanently bar retakes, but financial costs accumulate per attempt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55738"/>
            <a:ext cx="2514041" cy="287139"/>
          </a:xfrm>
          <a:prstGeom prst="roundRect">
            <a:avLst>
              <a:gd name="adj" fmla="val 22118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4879" y="1512391"/>
            <a:ext cx="289681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CHAPTER 2: COST BENCHMARKS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81848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Official Training vs. Self-Study: Cost Comparison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78705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$2,199</a:t>
            </a:r>
            <a:endParaRPr lang="en-US" sz="4900" dirty="0"/>
          </a:p>
        </p:txBody>
      </p:sp>
      <p:sp>
        <p:nvSpPr>
          <p:cNvPr id="6" name="Text 4"/>
          <p:cNvSpPr/>
          <p:nvPr/>
        </p:nvSpPr>
        <p:spPr>
          <a:xfrm>
            <a:off x="661475" y="364698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Official Training (Low)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61475" y="4055666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Entry-level EC-Council official training packages with bundled content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363135" y="278705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$3,499</a:t>
            </a:r>
            <a:endParaRPr lang="en-US" sz="4900" dirty="0"/>
          </a:p>
        </p:txBody>
      </p:sp>
      <p:sp>
        <p:nvSpPr>
          <p:cNvPr id="9" name="Text 7"/>
          <p:cNvSpPr/>
          <p:nvPr/>
        </p:nvSpPr>
        <p:spPr>
          <a:xfrm>
            <a:off x="4363135" y="364698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Official Training (High)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63135" y="4055666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Premium EC-Council bundles with iLabs, courseware, and voucher included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64794" y="278705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$1,299</a:t>
            </a:r>
            <a:endParaRPr lang="en-US" sz="4900" dirty="0"/>
          </a:p>
        </p:txBody>
      </p:sp>
      <p:sp>
        <p:nvSpPr>
          <p:cNvPr id="12" name="Text 10"/>
          <p:cNvSpPr/>
          <p:nvPr/>
        </p:nvSpPr>
        <p:spPr>
          <a:xfrm>
            <a:off x="8064794" y="3646984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Self-Study Total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8064794" y="4055666"/>
            <a:ext cx="346542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Approx. $1,199 voucher + $100 eligibility fee for the experience route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61475" y="4835227"/>
            <a:ext cx="10868745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Self-study is the most cost-efficient path — but success depends heavily on the quality of your preparation materials and hands-on practice.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Where Your $499.95 Training Program Fits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25637"/>
            <a:ext cx="6903269" cy="388312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32251" y="1582936"/>
            <a:ext cx="3504219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Securetsys Consultants — Dr. Robert Steven Owor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32251" y="2362498"/>
            <a:ext cx="3504219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$499.95 training program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offered by Dr. Owor provides structured, domain-aligned CEH exam preparation at a fraction of the cost of official EC-Council packages.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8032251" y="3992463"/>
            <a:ext cx="3504219" cy="2135386"/>
          </a:xfrm>
          <a:prstGeom prst="roundRect">
            <a:avLst>
              <a:gd name="adj" fmla="val 3718"/>
            </a:avLst>
          </a:prstGeom>
          <a:solidFill>
            <a:srgbClr val="D9EDF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258" y="4266505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46499" y="4209752"/>
            <a:ext cx="2700964" cy="1700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Important: This training prepares you for the exam — but EC-Council still separately requires eligibility verification and exam voucher payment to schedule your proctored test.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70425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Securetsys Consultants Advantage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169021"/>
            <a:ext cx="6296860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Dr. Robert Steven Owor has designed a targeted, affordable pathway to CEH readiness.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2948583"/>
            <a:ext cx="3053877" cy="1649809"/>
          </a:xfrm>
          <a:prstGeom prst="roundRect">
            <a:avLst>
              <a:gd name="adj" fmla="val 481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56832" y="3143945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💲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$499.95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552627"/>
            <a:ext cx="2663163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Accessible pricing — a fraction of standard industry bootcamp costs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904359" y="2948583"/>
            <a:ext cx="3053976" cy="1649809"/>
          </a:xfrm>
          <a:prstGeom prst="roundRect">
            <a:avLst>
              <a:gd name="adj" fmla="val 4812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099715" y="3143945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Domain-Aligned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4099715" y="3552627"/>
            <a:ext cx="2663262" cy="850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Curriculum maps directly to EC-Council's official CEH exam domains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661475" y="4787404"/>
            <a:ext cx="6296860" cy="1366341"/>
          </a:xfrm>
          <a:prstGeom prst="roundRect">
            <a:avLst>
              <a:gd name="adj" fmla="val 5810"/>
            </a:avLst>
          </a:prstGeom>
          <a:solidFill>
            <a:srgbClr val="D9EDF2"/>
          </a:solidFill>
          <a:ln w="6350">
            <a:solidFill>
              <a:srgbClr val="BFD3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56832" y="498276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🔗</a:t>
            </a: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 Exam-Ready Bridge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856832" y="5391448"/>
            <a:ext cx="5906146" cy="566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Ensures technical readiness before you pay the EC-Council exam voucher fee</a:t>
            </a:r>
            <a:endParaRPr lang="en-US" sz="14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5831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Mastering the Material: Resources for Success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26990"/>
            <a:ext cx="1473163" cy="9104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573661"/>
            <a:ext cx="25399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Essential Reading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982343"/>
            <a:ext cx="2539936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Matt Walker's </a:t>
            </a:r>
            <a:r>
              <a:rPr lang="en-US" sz="1450" i="1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CEH Exam Cram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focus on core networking and security concepts aligned to exam domains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645" y="2426990"/>
            <a:ext cx="1473163" cy="91043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37645" y="3573661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Hands-On Practice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3437645" y="3982343"/>
            <a:ext cx="2540036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Kali Linux, Metasploitable, and Wireshark to simulate real-world attack scenarios required by the curriculum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15" y="2426990"/>
            <a:ext cx="1473163" cy="91043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13915" y="3573661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Assessment Strategy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213915" y="3982343"/>
            <a:ext cx="2540036" cy="1133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Score consistently above </a:t>
            </a:r>
            <a:r>
              <a:rPr lang="en-US" sz="145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80%</a:t>
            </a: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on full-length Boson practice exams before scheduling your final test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184" y="2426990"/>
            <a:ext cx="1473163" cy="9104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90184" y="3573661"/>
            <a:ext cx="254003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Technical Foundation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8990184" y="3982343"/>
            <a:ext cx="2540036" cy="14173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Solidify subnets, TCP/IP, and Linux CLI skills — exam success requires understanding, not rote memorization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25000" y="100000"/>
                </a:lnTo>
                <a:close/>
              </a:path>
            </a:pathLst>
          </a:custGeom>
        </p:spPr>
      </p:pic>
      <p:sp>
        <p:nvSpPr>
          <p:cNvPr id="3" name="Text 0"/>
          <p:cNvSpPr/>
          <p:nvPr/>
        </p:nvSpPr>
        <p:spPr>
          <a:xfrm>
            <a:off x="661475" y="521395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dirty="0">
                <a:solidFill>
                  <a:srgbClr val="2E3C4E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The Road Ahead: Certification and Beyond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931789"/>
            <a:ext cx="6296860" cy="135007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1526" y="2140248"/>
            <a:ext cx="5778355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3-Year Validity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971526" y="2532658"/>
            <a:ext cx="5778355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CEH requires </a:t>
            </a:r>
            <a:r>
              <a:rPr lang="en-US" sz="1400" b="1" dirty="0">
                <a:solidFill>
                  <a:srgbClr val="384653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120 ECE credits</a:t>
            </a: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and annual membership fees to maintain your credential over its 3-year cycle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459163"/>
            <a:ext cx="6296860" cy="135007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71526" y="3667621"/>
            <a:ext cx="5778355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CEH (Master)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971526" y="4060031"/>
            <a:ext cx="5778355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6-hour hands-on practical challenge proving live network proficiency — the next level beyond the standard CEH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986536"/>
            <a:ext cx="6296860" cy="135007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26" y="5194995"/>
            <a:ext cx="5778355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84653"/>
                </a:solidFill>
                <a:latin typeface="Host Grotesk Medium" pitchFamily="34" charset="0"/>
                <a:ea typeface="Host Grotesk Medium" pitchFamily="34" charset="-122"/>
                <a:cs typeface="Host Grotesk Medium" pitchFamily="34" charset="-120"/>
              </a:rPr>
              <a:t>Your Professional Legacy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971526" y="5587405"/>
            <a:ext cx="5778355" cy="540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Join a global community of certified ethical hackers at the forefront of lawful cybersecurity defense — </a:t>
            </a:r>
            <a:r>
              <a:rPr lang="en-US" sz="1400" dirty="0">
                <a:solidFill>
                  <a:srgbClr val="C3643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career starts here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1613</Words>
  <Application>Microsoft Office PowerPoint</Application>
  <PresentationFormat>Widescreen</PresentationFormat>
  <Paragraphs>220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Roboto</vt:lpstr>
      <vt:lpstr>Host Grotesk Medium</vt:lpstr>
      <vt:lpstr>Twemoji Mozilla</vt:lpstr>
      <vt:lpstr>Roboto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Owor, Robert S.</dc:creator>
  <cp:lastModifiedBy>Benjamin Akwei</cp:lastModifiedBy>
  <cp:revision>1</cp:revision>
  <dcterms:created xsi:type="dcterms:W3CDTF">2026-08-21T20:30:47Z</dcterms:created>
  <dcterms:modified xsi:type="dcterms:W3CDTF">2026-08-22T09:36:09Z</dcterms:modified>
</cp:coreProperties>
</file>